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4"/>
  </p:notesMasterIdLst>
  <p:sldIdLst>
    <p:sldId id="265" r:id="rId2"/>
    <p:sldId id="264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5"/>
    <p:restoredTop sz="94720"/>
  </p:normalViewPr>
  <p:slideViewPr>
    <p:cSldViewPr snapToGrid="0">
      <p:cViewPr varScale="1">
        <p:scale>
          <a:sx n="78" d="100"/>
          <a:sy n="78" d="100"/>
        </p:scale>
        <p:origin x="134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06386-1F05-B245-AF01-6AE4EB4E874C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74FC1-E798-FB4D-B5EE-1A818842D2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601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2/9/2024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5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938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2/9/2024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80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47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2/9/2024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693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2/9/2024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52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2/9/2024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7385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2/9/2024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72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75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2/9/2024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644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2/9/2024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553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2/9/2024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94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Une image contenant art, Symétrie, croquis, conception&#10;&#10;Description générée automatiquement">
            <a:extLst>
              <a:ext uri="{FF2B5EF4-FFF2-40B4-BE49-F238E27FC236}">
                <a16:creationId xmlns:a16="http://schemas.microsoft.com/office/drawing/2014/main" id="{576B96F2-FC45-6A20-2AC9-C90747345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6875" y="0"/>
            <a:ext cx="1584757" cy="1144987"/>
          </a:xfrm>
          <a:prstGeom prst="rect">
            <a:avLst/>
          </a:prstGeom>
        </p:spPr>
      </p:pic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577CD246-4832-03AD-0A94-E9C647A02EED}"/>
              </a:ext>
            </a:extLst>
          </p:cNvPr>
          <p:cNvSpPr/>
          <p:nvPr/>
        </p:nvSpPr>
        <p:spPr>
          <a:xfrm>
            <a:off x="0" y="5894173"/>
            <a:ext cx="12192000" cy="96382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u="sng" dirty="0">
                <a:solidFill>
                  <a:srgbClr val="FF0000"/>
                </a:solidFill>
              </a:rPr>
              <a:t>A RETENIR : Le médecin ausculte toujours son patient avant d’établir un diagnostic.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66D4C8-32CF-AB07-5593-1C0C9ADBA668}"/>
              </a:ext>
            </a:extLst>
          </p:cNvPr>
          <p:cNvSpPr/>
          <p:nvPr/>
        </p:nvSpPr>
        <p:spPr>
          <a:xfrm>
            <a:off x="309003" y="110828"/>
            <a:ext cx="104182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Comprendre sa situation actuelle</a:t>
            </a:r>
          </a:p>
        </p:txBody>
      </p:sp>
      <p:pic>
        <p:nvPicPr>
          <p:cNvPr id="4" name="Image 3" descr="Une image contenant capture d’écran, rue, personne&#10;&#10;Description générée automatiquement">
            <a:extLst>
              <a:ext uri="{FF2B5EF4-FFF2-40B4-BE49-F238E27FC236}">
                <a16:creationId xmlns:a16="http://schemas.microsoft.com/office/drawing/2014/main" id="{56383108-41CF-C111-B6AF-A0246B40E8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069" y="1945683"/>
            <a:ext cx="3084446" cy="209150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3729AFC-61F0-1E48-4F37-E47B2A871C95}"/>
              </a:ext>
            </a:extLst>
          </p:cNvPr>
          <p:cNvSpPr txBox="1"/>
          <p:nvPr/>
        </p:nvSpPr>
        <p:spPr>
          <a:xfrm>
            <a:off x="3892492" y="1309525"/>
            <a:ext cx="616008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  <a:p>
            <a:r>
              <a:rPr lang="fr-FR" dirty="0">
                <a:solidFill>
                  <a:schemeClr val="bg1"/>
                </a:solidFill>
              </a:rPr>
              <a:t>1) Mesurer le rendement financier et la productivité de son entreprise par une entité impartiale.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chemeClr val="bg1"/>
                </a:solidFill>
              </a:rPr>
              <a:t>2) Visiter l’entreprise et dialoguer avec l’ensemble des acteurs de l’entreprise pour comprendre : 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chemeClr val="bg1"/>
                </a:solidFill>
              </a:rPr>
              <a:t>- La politique de l’entreprise, les processus et les procédures.</a:t>
            </a:r>
          </a:p>
          <a:p>
            <a:r>
              <a:rPr lang="fr-FR" dirty="0">
                <a:solidFill>
                  <a:schemeClr val="bg1"/>
                </a:solidFill>
              </a:rPr>
              <a:t>- La vision de l’entreprise et ses objectifs.</a:t>
            </a:r>
          </a:p>
          <a:p>
            <a:r>
              <a:rPr lang="fr-FR" dirty="0">
                <a:solidFill>
                  <a:schemeClr val="bg1"/>
                </a:solidFill>
              </a:rPr>
              <a:t>- La culture d’entreprise et sa structure organisationnelle.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chemeClr val="bg1"/>
                </a:solidFill>
              </a:rPr>
              <a:t>3) Identifier les premières sources de gaspillages et commencer à en déterminer les priorités.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chemeClr val="bg1"/>
                </a:solidFill>
              </a:rPr>
              <a:t>4) Elaborer un plan d’actions.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9" name="Image 8" descr="Une image contenant personne, doigt, pouce, habits&#10;&#10;Description générée automatiquement">
            <a:extLst>
              <a:ext uri="{FF2B5EF4-FFF2-40B4-BE49-F238E27FC236}">
                <a16:creationId xmlns:a16="http://schemas.microsoft.com/office/drawing/2014/main" id="{0AD60228-8A12-313D-0AC6-D17510FC0A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52574" y="1759537"/>
            <a:ext cx="1854200" cy="1231900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8A461020-EB44-E9DE-B597-D5F1A70AEE4F}"/>
              </a:ext>
            </a:extLst>
          </p:cNvPr>
          <p:cNvSpPr txBox="1"/>
          <p:nvPr/>
        </p:nvSpPr>
        <p:spPr>
          <a:xfrm>
            <a:off x="1549190" y="1199719"/>
            <a:ext cx="8173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>
                <a:solidFill>
                  <a:schemeClr val="bg1"/>
                </a:solidFill>
              </a:rPr>
              <a:t>Réaliser un diagnostic par un organisme externe , le but ? :</a:t>
            </a:r>
          </a:p>
        </p:txBody>
      </p:sp>
      <p:pic>
        <p:nvPicPr>
          <p:cNvPr id="12" name="Image 11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38875BD5-E940-9E59-8458-819E337BEC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38780" y="4305280"/>
            <a:ext cx="1854200" cy="1320804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D6AD0FF-CB51-46BA-D3E1-537AEC3FBD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0094" y="4293030"/>
            <a:ext cx="2296396" cy="152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94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Une image contenant art, Symétrie, croquis, conception&#10;&#10;Description générée automatiquement">
            <a:extLst>
              <a:ext uri="{FF2B5EF4-FFF2-40B4-BE49-F238E27FC236}">
                <a16:creationId xmlns:a16="http://schemas.microsoft.com/office/drawing/2014/main" id="{576B96F2-FC45-6A20-2AC9-C90747345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6875" y="0"/>
            <a:ext cx="1584757" cy="1144987"/>
          </a:xfrm>
          <a:prstGeom prst="rect">
            <a:avLst/>
          </a:prstGeom>
        </p:spPr>
      </p:pic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577CD246-4832-03AD-0A94-E9C647A02EED}"/>
              </a:ext>
            </a:extLst>
          </p:cNvPr>
          <p:cNvSpPr/>
          <p:nvPr/>
        </p:nvSpPr>
        <p:spPr>
          <a:xfrm>
            <a:off x="0" y="5894173"/>
            <a:ext cx="12192000" cy="96382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980B7C4-E465-2284-80B4-7A60E9763B32}"/>
              </a:ext>
            </a:extLst>
          </p:cNvPr>
          <p:cNvSpPr/>
          <p:nvPr/>
        </p:nvSpPr>
        <p:spPr>
          <a:xfrm>
            <a:off x="229497" y="110828"/>
            <a:ext cx="78951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Elaborer un plan d’action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7217236-AE99-CAC5-6D64-42ECCD8A64EC}"/>
              </a:ext>
            </a:extLst>
          </p:cNvPr>
          <p:cNvSpPr txBox="1"/>
          <p:nvPr/>
        </p:nvSpPr>
        <p:spPr>
          <a:xfrm>
            <a:off x="1570139" y="1258442"/>
            <a:ext cx="90517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>
                <a:solidFill>
                  <a:schemeClr val="bg1"/>
                </a:solidFill>
              </a:rPr>
              <a:t>L’étape consiste à se baser sur le diagnostic pour dresser une liste des problématiques et de déterminer la priorité, exemples :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068FE29-62CE-E99E-8BE6-C7349A3905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648665"/>
              </p:ext>
            </p:extLst>
          </p:nvPr>
        </p:nvGraphicFramePr>
        <p:xfrm>
          <a:off x="377504" y="2437326"/>
          <a:ext cx="8447714" cy="31089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223857">
                  <a:extLst>
                    <a:ext uri="{9D8B030D-6E8A-4147-A177-3AD203B41FA5}">
                      <a16:colId xmlns:a16="http://schemas.microsoft.com/office/drawing/2014/main" val="2090247576"/>
                    </a:ext>
                  </a:extLst>
                </a:gridCol>
                <a:gridCol w="4223857">
                  <a:extLst>
                    <a:ext uri="{9D8B030D-6E8A-4147-A177-3AD203B41FA5}">
                      <a16:colId xmlns:a16="http://schemas.microsoft.com/office/drawing/2014/main" val="1531537056"/>
                    </a:ext>
                  </a:extLst>
                </a:gridCol>
              </a:tblGrid>
              <a:tr h="308084">
                <a:tc>
                  <a:txBody>
                    <a:bodyPr/>
                    <a:lstStyle/>
                    <a:p>
                      <a:r>
                        <a:rPr lang="fr-FR" dirty="0"/>
                        <a:t>Symptômes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Solutions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574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Pas de formations pour les collaborateurs et le dirigeant.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Gestion RH sur la mise en place d’une politique de formation interne et externe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91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Poste de travail encombrés ( perte de productivité et risques d’accident).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Application méthode 5S ( Ordonner / Ranger / Dépoussiérer / Standardiser / Maintenir).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750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La productivité des salariés n’est pas assez importante. En réalité personne n’a aucune idée du rendement de l’entreprise.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Communication en mettant en place des tableaux de bords des objectifs versus réalité.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140843"/>
                  </a:ext>
                </a:extLst>
              </a:tr>
            </a:tbl>
          </a:graphicData>
        </a:graphic>
      </p:graphicFrame>
      <p:pic>
        <p:nvPicPr>
          <p:cNvPr id="10" name="Image 9" descr="Une image contenant Visage humain, personne, habits, Danse&#10;&#10;Description générée automatiquement">
            <a:extLst>
              <a:ext uri="{FF2B5EF4-FFF2-40B4-BE49-F238E27FC236}">
                <a16:creationId xmlns:a16="http://schemas.microsoft.com/office/drawing/2014/main" id="{67F17122-550A-BDDE-679B-70DBA0AE23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1243" y="3128479"/>
            <a:ext cx="2723253" cy="1618172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4B58524C-C30D-349F-6506-BE9F4CDEEE9D}"/>
              </a:ext>
            </a:extLst>
          </p:cNvPr>
          <p:cNvSpPr txBox="1"/>
          <p:nvPr/>
        </p:nvSpPr>
        <p:spPr>
          <a:xfrm>
            <a:off x="990052" y="6164151"/>
            <a:ext cx="102118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u="sng" dirty="0">
                <a:solidFill>
                  <a:srgbClr val="FF0000"/>
                </a:solidFill>
              </a:rPr>
              <a:t>A RETENIR : L’architecte commencera toujours par un plan avant de passer à la phase construction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645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2" grpId="0"/>
    </p:bldLst>
  </p:timing>
</p:sld>
</file>

<file path=ppt/theme/theme1.xml><?xml version="1.0" encoding="utf-8"?>
<a:theme xmlns:a="http://schemas.openxmlformats.org/drawingml/2006/main" name="JuxtaposeVTI">
  <a:themeElements>
    <a:clrScheme name="Juxtapose">
      <a:dk1>
        <a:sysClr val="windowText" lastClr="000000"/>
      </a:dk1>
      <a:lt1>
        <a:sysClr val="window" lastClr="FFFFFF"/>
      </a:lt1>
      <a:dk2>
        <a:srgbClr val="3F3F3F"/>
      </a:dk2>
      <a:lt2>
        <a:srgbClr val="F8F7F5"/>
      </a:lt2>
      <a:accent1>
        <a:srgbClr val="F99700"/>
      </a:accent1>
      <a:accent2>
        <a:srgbClr val="00BAC7"/>
      </a:accent2>
      <a:accent3>
        <a:srgbClr val="FF5C21"/>
      </a:accent3>
      <a:accent4>
        <a:srgbClr val="6F7EFD"/>
      </a:accent4>
      <a:accent5>
        <a:srgbClr val="ACACAC"/>
      </a:accent5>
      <a:accent6>
        <a:srgbClr val="737373"/>
      </a:accent6>
      <a:hlink>
        <a:srgbClr val="0099FF"/>
      </a:hlink>
      <a:folHlink>
        <a:srgbClr val="868686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5922</TotalTime>
  <Words>244</Words>
  <Application>Microsoft Office PowerPoint</Application>
  <PresentationFormat>Grand écran</PresentationFormat>
  <Paragraphs>27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Franklin Gothic Demi Cond</vt:lpstr>
      <vt:lpstr>Franklin Gothic Medium</vt:lpstr>
      <vt:lpstr>Wingdings</vt:lpstr>
      <vt:lpstr>JuxtaposeVTI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Boostez votre entreprise : les secrets d'un pilotage opérationnel réussi</dc:title>
  <dc:creator>Ulrich DOUILLY</dc:creator>
  <cp:lastModifiedBy>ulric douilly</cp:lastModifiedBy>
  <cp:revision>19</cp:revision>
  <cp:lastPrinted>2024-01-14T12:03:33Z</cp:lastPrinted>
  <dcterms:created xsi:type="dcterms:W3CDTF">2023-12-26T15:15:19Z</dcterms:created>
  <dcterms:modified xsi:type="dcterms:W3CDTF">2024-02-09T11:06:39Z</dcterms:modified>
</cp:coreProperties>
</file>