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4"/>
  </p:notesMasterIdLst>
  <p:sldIdLst>
    <p:sldId id="265" r:id="rId2"/>
    <p:sldId id="264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4C1A8A3-306A-4EB7-A6B1-4F7E0EB9C5D6}" styleName="Style moyen 3 - Accentuation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Style moyen 3 - 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E171933-4619-4E11-9A3F-F7608DF75F80}" styleName="Style moyen 1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Style moyen 1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5"/>
    <p:restoredTop sz="94720"/>
  </p:normalViewPr>
  <p:slideViewPr>
    <p:cSldViewPr snapToGrid="0">
      <p:cViewPr varScale="1">
        <p:scale>
          <a:sx n="78" d="100"/>
          <a:sy n="78" d="100"/>
        </p:scale>
        <p:origin x="134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206386-1F05-B245-AF01-6AE4EB4E874C}" type="datetimeFigureOut">
              <a:rPr lang="fr-FR" smtClean="0"/>
              <a:t>09/02/2024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574FC1-E798-FB4D-B5EE-1A818842D2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1601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A1C012-8297-4361-ACE8-A2509FB18911}"/>
              </a:ext>
            </a:extLst>
          </p:cNvPr>
          <p:cNvSpPr/>
          <p:nvPr/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EC2572-8518-46FF-8F60-FE2963DF4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20" y="640080"/>
            <a:ext cx="10268712" cy="3227832"/>
          </a:xfrm>
        </p:spPr>
        <p:txBody>
          <a:bodyPr anchor="b">
            <a:normAutofit/>
          </a:bodyPr>
          <a:lstStyle>
            <a:lvl1pPr algn="ctr">
              <a:defRPr sz="88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A0C76A-7715-48A4-8CF5-14BBF6196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120" y="4526280"/>
            <a:ext cx="10268712" cy="1508760"/>
          </a:xfrm>
        </p:spPr>
        <p:txBody>
          <a:bodyPr>
            <a:normAutofit/>
          </a:bodyPr>
          <a:lstStyle>
            <a:lvl1pPr marL="0" indent="0" algn="ctr">
              <a:buNone/>
              <a:defRPr sz="3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2D4EF84-F7DF-49C5-9285-301284AD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2/9/2024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1266E04-79AF-49EF-86BC-DB29D304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0DF5B53-9A9A-46CE-A910-25ADA5875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453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327B9-64C6-4AFE-8E67-F60CD17A8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92656D-F600-4D76-8A0F-BDBE78759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A13412-4939-4879-B91F-BB5B029B6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2/9/2024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237DB9-DE7D-4687-82D7-612600F06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19356-0444-4C23-82D3-E2FDE28D3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938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EB51B7C-D548-4AB7-90A4-C196105E6D56}"/>
              </a:ext>
            </a:extLst>
          </p:cNvPr>
          <p:cNvSpPr/>
          <p:nvPr/>
        </p:nvSpPr>
        <p:spPr>
          <a:xfrm>
            <a:off x="7108274" y="0"/>
            <a:ext cx="508372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DC521B-8B54-4843-9FF4-B2C30FA004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51740" y="643467"/>
            <a:ext cx="3477092" cy="5533495"/>
          </a:xfrm>
        </p:spPr>
        <p:txBody>
          <a:bodyPr vert="eaVert" tIns="9144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E3F10-9E27-41E6-A965-4243E37BE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60120" y="643467"/>
            <a:ext cx="5504687" cy="5533496"/>
          </a:xfrm>
        </p:spPr>
        <p:txBody>
          <a:bodyPr vert="eaVert" tIns="91440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41D62D-51A0-4AD7-8027-BF548FB6AA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17898" y="6356350"/>
            <a:ext cx="25227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2/9/2024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857492-A701-44A1-B1D5-7B2C8CD06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D2E8AE-F1AA-4D19-A434-102501D3B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807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80910-921F-4143-AB01-0F0AFC290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182FC-5A0B-4C24-A6ED-990ED5BA9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6172F4-3DB0-4AE3-8926-081B78034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2/9/2024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5F1358-C731-465B-BCB1-2CCBFD6EC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59536-57D3-4C8A-A207-568465A32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477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81E0804-8E9E-4C6E-B18D-44FE715B239E}"/>
              </a:ext>
            </a:extLst>
          </p:cNvPr>
          <p:cNvSpPr/>
          <p:nvPr/>
        </p:nvSpPr>
        <p:spPr>
          <a:xfrm>
            <a:off x="0" y="0"/>
            <a:ext cx="12192000" cy="422497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278AA1-17A5-44BF-8791-EACDA31F5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768096"/>
            <a:ext cx="10268712" cy="3136392"/>
          </a:xfrm>
        </p:spPr>
        <p:txBody>
          <a:bodyPr anchor="b">
            <a:normAutofit/>
          </a:bodyPr>
          <a:lstStyle>
            <a:lvl1pPr>
              <a:defRPr sz="7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203A5-DA79-4778-AB85-150365748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4544568"/>
            <a:ext cx="10268712" cy="1545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E3B1B5E-0912-44AE-BAED-70B980E53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2/9/2024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346C82F1-A7B2-4F03-A26B-59D79BF5B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1DC1ABC-47A9-477B-A29D-F6690EE6B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693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5F398-F05F-4793-9FA5-5B817EB95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7F1CD-2CD4-4BBB-AB36-73A20B1A8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0120" y="2587752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7BBE02-B884-4CCC-9CBD-13B792BBA2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2992" y="2583371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B7FBE509-AA68-4D63-A589-AD5DE7FFF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2/9/2024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9C1A4D52-57E4-4F45-BC2C-9FD73E9CE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E76AD5E1-358D-4236-85AE-74713259E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524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7D32C-166A-4FBE-B24D-C25769095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1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9EC567-F249-462A-B71A-9C40D50E2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0120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B7D2C6-69D1-4DE4-BF68-5FB0623DB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9944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367CC7-ED09-4F8D-A39A-C5969D33B9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9944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F92A44F-DE98-4FB5-B474-5DCCDD267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2/9/2024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ACC79DA-A9E4-4E93-93F1-81907A901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04DFE57-AA80-4ED8-AD77-35CC56F3F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‹N°›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FB62259C-ADDF-4293-AD3B-AB2E04A74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37385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7BA0-DC57-452F-85B7-C979AA690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C53797-8D72-4774-AC93-EB9FDD650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2/9/2024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E945AB7-1A32-4516-ABF9-B40958AE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22923C3-1D67-4089-A6B1-9A10315E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723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A8DC1-14F6-453B-A724-D6493F06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2/9/2024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63FF0-1A91-4698-B12A-112D05373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66D53-44B3-4F04-93FD-9756A601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751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3A0FE-F7E3-433E-9A29-D778690D2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591850"/>
            <a:ext cx="6045644" cy="359359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94B15D-55F5-4208-AF40-41CAFEB56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0120" y="2591850"/>
            <a:ext cx="3811905" cy="3277137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8A46CE7-2F0F-4C85-B633-B9FCB8347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2/9/2024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0900919-3A73-4918-9D97-8DBE7ABB7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8BC1001-E44E-4A9A-9E60-2E319A844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‹N°›</a:t>
            </a:fld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A125AC31-022C-40AA-B65C-C9AC48395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46445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97A575-703F-410E-9A84-F9B578FEAE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2267712"/>
            <a:ext cx="6571469" cy="4590288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8B509-934D-400A-A922-45B61AC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5971" y="2587752"/>
            <a:ext cx="3992856" cy="3593592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9813C51-6954-4F3A-A043-D1BCC8B50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2/9/2024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0AC32FB-49A3-40E4-9D24-177597043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>
              <a:effectLst>
                <a:outerShdw blurRad="50800" dist="38100" dir="2700000" algn="tl" rotWithShape="0">
                  <a:prstClr val="black">
                    <a:alpha val="43000"/>
                  </a:prstClr>
                </a:outerShdw>
              </a:effectLst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93F5E6-DAE6-447B-8038-5F4C9A799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‹N°›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FF97FB-514D-4FE8-A9A4-E9A111A5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85532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D153959-30FA-4987-A094-7243641F474B}"/>
              </a:ext>
            </a:extLst>
          </p:cNvPr>
          <p:cNvSpPr/>
          <p:nvPr/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216229-A6DB-436A-B327-667E80F0A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2B351D-270D-480D-8AF5-6A213ED2B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2587752"/>
            <a:ext cx="10268712" cy="3593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B0E73-3310-4A8F-BB4A-7A6A99121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just">
              <a:defRPr sz="1200" spc="50" baseline="0">
                <a:solidFill>
                  <a:schemeClr val="tx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2/9/2024</a:t>
            </a:fld>
            <a:endParaRPr lang="en-US" spc="5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1C4C0-515B-4404-A780-C31E7DFE54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spc="50" baseline="0">
                <a:solidFill>
                  <a:schemeClr val="tx1"/>
                </a:solidFill>
              </a:defRPr>
            </a:lvl1pPr>
          </a:lstStyle>
          <a:p>
            <a:endParaRPr lang="en-US" spc="5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C30C7-F013-428C-A6F7-A8CCCD14C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941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72" r:id="rId6"/>
    <p:sldLayoutId id="2147483667" r:id="rId7"/>
    <p:sldLayoutId id="2147483668" r:id="rId8"/>
    <p:sldLayoutId id="2147483669" r:id="rId9"/>
    <p:sldLayoutId id="2147483671" r:id="rId10"/>
    <p:sldLayoutId id="21474836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600" kern="1200" cap="all" spc="12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1000"/>
        </a:lnSpc>
        <a:spcBef>
          <a:spcPts val="700"/>
        </a:spcBef>
        <a:spcAft>
          <a:spcPts val="700"/>
        </a:spcAft>
        <a:buFont typeface="Arial" panose="020B0604020202020204" pitchFamily="34" charset="0"/>
        <a:buNone/>
        <a:defRPr sz="26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23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9436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>
            <a:alpha val="7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Une image contenant art, Symétrie, croquis, conception&#10;&#10;Description générée automatiquement">
            <a:extLst>
              <a:ext uri="{FF2B5EF4-FFF2-40B4-BE49-F238E27FC236}">
                <a16:creationId xmlns:a16="http://schemas.microsoft.com/office/drawing/2014/main" id="{576B96F2-FC45-6A20-2AC9-C907473454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36875" y="0"/>
            <a:ext cx="1584757" cy="1144987"/>
          </a:xfrm>
          <a:prstGeom prst="rect">
            <a:avLst/>
          </a:prstGeom>
        </p:spPr>
      </p:pic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577CD246-4832-03AD-0A94-E9C647A02EED}"/>
              </a:ext>
            </a:extLst>
          </p:cNvPr>
          <p:cNvSpPr/>
          <p:nvPr/>
        </p:nvSpPr>
        <p:spPr>
          <a:xfrm>
            <a:off x="0" y="5894173"/>
            <a:ext cx="12192000" cy="96382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u="sng" dirty="0">
                <a:solidFill>
                  <a:srgbClr val="FF0000"/>
                </a:solidFill>
              </a:rPr>
              <a:t>A RETENIR : Le médecin ausculte toujours son patient avant d’établir un diagnostic. 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366D4C8-32CF-AB07-5593-1C0C9ADBA668}"/>
              </a:ext>
            </a:extLst>
          </p:cNvPr>
          <p:cNvSpPr/>
          <p:nvPr/>
        </p:nvSpPr>
        <p:spPr>
          <a:xfrm>
            <a:off x="309003" y="110828"/>
            <a:ext cx="104182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Comprendre sa situation actuelle</a:t>
            </a:r>
          </a:p>
        </p:txBody>
      </p:sp>
      <p:pic>
        <p:nvPicPr>
          <p:cNvPr id="4" name="Image 3" descr="Une image contenant capture d’écran, rue, personne&#10;&#10;Description générée automatiquement">
            <a:extLst>
              <a:ext uri="{FF2B5EF4-FFF2-40B4-BE49-F238E27FC236}">
                <a16:creationId xmlns:a16="http://schemas.microsoft.com/office/drawing/2014/main" id="{56383108-41CF-C111-B6AF-A0246B40E8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069" y="1945683"/>
            <a:ext cx="3084446" cy="2091508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43729AFC-61F0-1E48-4F37-E47B2A871C95}"/>
              </a:ext>
            </a:extLst>
          </p:cNvPr>
          <p:cNvSpPr txBox="1"/>
          <p:nvPr/>
        </p:nvSpPr>
        <p:spPr>
          <a:xfrm>
            <a:off x="3892492" y="1309525"/>
            <a:ext cx="616008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  <a:p>
            <a:endParaRPr lang="fr-FR" dirty="0"/>
          </a:p>
          <a:p>
            <a:r>
              <a:rPr lang="fr-FR" dirty="0">
                <a:solidFill>
                  <a:schemeClr val="bg1"/>
                </a:solidFill>
              </a:rPr>
              <a:t>1) Mesurer le rendement financier et la productivité de son entreprise par une entité impartiale.</a:t>
            </a:r>
          </a:p>
          <a:p>
            <a:endParaRPr lang="fr-FR" dirty="0">
              <a:solidFill>
                <a:schemeClr val="bg1"/>
              </a:solidFill>
            </a:endParaRPr>
          </a:p>
          <a:p>
            <a:r>
              <a:rPr lang="fr-FR" dirty="0">
                <a:solidFill>
                  <a:schemeClr val="bg1"/>
                </a:solidFill>
              </a:rPr>
              <a:t>2) Visiter l’entreprise et dialoguer avec l’ensemble des acteurs de l’entreprise pour comprendre : </a:t>
            </a:r>
          </a:p>
          <a:p>
            <a:endParaRPr lang="fr-FR" dirty="0">
              <a:solidFill>
                <a:schemeClr val="bg1"/>
              </a:solidFill>
            </a:endParaRPr>
          </a:p>
          <a:p>
            <a:r>
              <a:rPr lang="fr-FR" dirty="0">
                <a:solidFill>
                  <a:schemeClr val="bg1"/>
                </a:solidFill>
              </a:rPr>
              <a:t>- La politique de l’entreprise, les processus et les procédures.</a:t>
            </a:r>
          </a:p>
          <a:p>
            <a:r>
              <a:rPr lang="fr-FR" dirty="0">
                <a:solidFill>
                  <a:schemeClr val="bg1"/>
                </a:solidFill>
              </a:rPr>
              <a:t>- La vision de l’entreprise et ses objectifs.</a:t>
            </a:r>
          </a:p>
          <a:p>
            <a:r>
              <a:rPr lang="fr-FR" dirty="0">
                <a:solidFill>
                  <a:schemeClr val="bg1"/>
                </a:solidFill>
              </a:rPr>
              <a:t>- La culture d’entreprise et sa structure organisationnelle.</a:t>
            </a:r>
          </a:p>
          <a:p>
            <a:endParaRPr lang="fr-FR" dirty="0">
              <a:solidFill>
                <a:schemeClr val="bg1"/>
              </a:solidFill>
            </a:endParaRPr>
          </a:p>
          <a:p>
            <a:r>
              <a:rPr lang="fr-FR" dirty="0">
                <a:solidFill>
                  <a:schemeClr val="bg1"/>
                </a:solidFill>
              </a:rPr>
              <a:t>3) Identifier les premières sources de gaspillages et commencer à en déterminer les priorités.</a:t>
            </a:r>
          </a:p>
          <a:p>
            <a:endParaRPr lang="fr-FR" dirty="0">
              <a:solidFill>
                <a:schemeClr val="bg1"/>
              </a:solidFill>
            </a:endParaRPr>
          </a:p>
          <a:p>
            <a:r>
              <a:rPr lang="fr-FR" dirty="0">
                <a:solidFill>
                  <a:schemeClr val="bg1"/>
                </a:solidFill>
              </a:rPr>
              <a:t>4) Elaborer un plan d’actions.</a:t>
            </a:r>
          </a:p>
          <a:p>
            <a:endParaRPr lang="fr-FR" dirty="0"/>
          </a:p>
          <a:p>
            <a:endParaRPr lang="fr-FR" dirty="0"/>
          </a:p>
        </p:txBody>
      </p:sp>
      <p:pic>
        <p:nvPicPr>
          <p:cNvPr id="9" name="Image 8" descr="Une image contenant personne, doigt, pouce, habits&#10;&#10;Description générée automatiquement">
            <a:extLst>
              <a:ext uri="{FF2B5EF4-FFF2-40B4-BE49-F238E27FC236}">
                <a16:creationId xmlns:a16="http://schemas.microsoft.com/office/drawing/2014/main" id="{0AD60228-8A12-313D-0AC6-D17510FC0A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52574" y="1759537"/>
            <a:ext cx="1854200" cy="1231900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8A461020-EB44-E9DE-B597-D5F1A70AEE4F}"/>
              </a:ext>
            </a:extLst>
          </p:cNvPr>
          <p:cNvSpPr txBox="1"/>
          <p:nvPr/>
        </p:nvSpPr>
        <p:spPr>
          <a:xfrm>
            <a:off x="1549190" y="1199719"/>
            <a:ext cx="8173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u="sng" dirty="0">
                <a:solidFill>
                  <a:schemeClr val="bg1"/>
                </a:solidFill>
              </a:rPr>
              <a:t>Réaliser un diagnostic par un organisme externe , le but ? :</a:t>
            </a:r>
          </a:p>
        </p:txBody>
      </p:sp>
      <p:pic>
        <p:nvPicPr>
          <p:cNvPr id="12" name="Image 11" descr="Une image contenant capture d’écran&#10;&#10;Description générée automatiquement">
            <a:extLst>
              <a:ext uri="{FF2B5EF4-FFF2-40B4-BE49-F238E27FC236}">
                <a16:creationId xmlns:a16="http://schemas.microsoft.com/office/drawing/2014/main" id="{38875BD5-E940-9E59-8458-819E337BEC1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38780" y="4305280"/>
            <a:ext cx="1854200" cy="1320804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2D6AD0FF-CB51-46BA-D3E1-537AEC3FBD9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0094" y="4293030"/>
            <a:ext cx="2296396" cy="1525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948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>
            <a:alpha val="7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Une image contenant art, Symétrie, croquis, conception&#10;&#10;Description générée automatiquement">
            <a:extLst>
              <a:ext uri="{FF2B5EF4-FFF2-40B4-BE49-F238E27FC236}">
                <a16:creationId xmlns:a16="http://schemas.microsoft.com/office/drawing/2014/main" id="{576B96F2-FC45-6A20-2AC9-C907473454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36875" y="0"/>
            <a:ext cx="1584757" cy="1144987"/>
          </a:xfrm>
          <a:prstGeom prst="rect">
            <a:avLst/>
          </a:prstGeom>
        </p:spPr>
      </p:pic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577CD246-4832-03AD-0A94-E9C647A02EED}"/>
              </a:ext>
            </a:extLst>
          </p:cNvPr>
          <p:cNvSpPr/>
          <p:nvPr/>
        </p:nvSpPr>
        <p:spPr>
          <a:xfrm>
            <a:off x="0" y="5894173"/>
            <a:ext cx="12192000" cy="96382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980B7C4-E465-2284-80B4-7A60E9763B32}"/>
              </a:ext>
            </a:extLst>
          </p:cNvPr>
          <p:cNvSpPr/>
          <p:nvPr/>
        </p:nvSpPr>
        <p:spPr>
          <a:xfrm>
            <a:off x="229497" y="110828"/>
            <a:ext cx="78951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Elaborer un plan d’action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E7217236-AE99-CAC5-6D64-42ECCD8A64EC}"/>
              </a:ext>
            </a:extLst>
          </p:cNvPr>
          <p:cNvSpPr txBox="1"/>
          <p:nvPr/>
        </p:nvSpPr>
        <p:spPr>
          <a:xfrm>
            <a:off x="1570139" y="1258442"/>
            <a:ext cx="90517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u="sng" dirty="0">
                <a:solidFill>
                  <a:schemeClr val="bg1"/>
                </a:solidFill>
              </a:rPr>
              <a:t>L’étape consiste à se baser sur le diagnostic pour dresser une liste des problématiques et de déterminer la priorité, exemples :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1068FE29-62CE-E99E-8BE6-C7349A3905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7648665"/>
              </p:ext>
            </p:extLst>
          </p:nvPr>
        </p:nvGraphicFramePr>
        <p:xfrm>
          <a:off x="377504" y="2437326"/>
          <a:ext cx="8447714" cy="310896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4223857">
                  <a:extLst>
                    <a:ext uri="{9D8B030D-6E8A-4147-A177-3AD203B41FA5}">
                      <a16:colId xmlns:a16="http://schemas.microsoft.com/office/drawing/2014/main" val="2090247576"/>
                    </a:ext>
                  </a:extLst>
                </a:gridCol>
                <a:gridCol w="4223857">
                  <a:extLst>
                    <a:ext uri="{9D8B030D-6E8A-4147-A177-3AD203B41FA5}">
                      <a16:colId xmlns:a16="http://schemas.microsoft.com/office/drawing/2014/main" val="1531537056"/>
                    </a:ext>
                  </a:extLst>
                </a:gridCol>
              </a:tblGrid>
              <a:tr h="308084">
                <a:tc>
                  <a:txBody>
                    <a:bodyPr/>
                    <a:lstStyle/>
                    <a:p>
                      <a:r>
                        <a:rPr lang="fr-FR" dirty="0"/>
                        <a:t>Symptômes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Solutions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7574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Pas de formations pour les collaborateurs et le dirigeant.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Gestion RH sur la mise en place d’une politique de formation interne et externe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391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Poste de travail encombrés ( perte de productivité et risques d’accident).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Application méthode 5S ( Ordonner / Ranger / Dépoussiérer / Standardiser / Maintenir).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87502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La productivité des salariés n’est pas assez importante. En réalité personne n’a aucune idée du rendement de l’entreprise.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Communication en mettant en place des tableaux de bords des objectifs versus réalité.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9140843"/>
                  </a:ext>
                </a:extLst>
              </a:tr>
            </a:tbl>
          </a:graphicData>
        </a:graphic>
      </p:graphicFrame>
      <p:pic>
        <p:nvPicPr>
          <p:cNvPr id="10" name="Image 9" descr="Une image contenant Visage humain, personne, habits, Danse&#10;&#10;Description générée automatiquement">
            <a:extLst>
              <a:ext uri="{FF2B5EF4-FFF2-40B4-BE49-F238E27FC236}">
                <a16:creationId xmlns:a16="http://schemas.microsoft.com/office/drawing/2014/main" id="{67F17122-550A-BDDE-679B-70DBA0AE23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1243" y="3128479"/>
            <a:ext cx="2723253" cy="1618172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4B58524C-C30D-349F-6506-BE9F4CDEEE9D}"/>
              </a:ext>
            </a:extLst>
          </p:cNvPr>
          <p:cNvSpPr txBox="1"/>
          <p:nvPr/>
        </p:nvSpPr>
        <p:spPr>
          <a:xfrm>
            <a:off x="990052" y="6164151"/>
            <a:ext cx="102118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u="sng" dirty="0">
                <a:solidFill>
                  <a:srgbClr val="FF0000"/>
                </a:solidFill>
              </a:rPr>
              <a:t>A RETENIR : L’architecte commencera toujours par un plan avant de passer à la phase construction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56458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2" grpId="0"/>
    </p:bldLst>
  </p:timing>
</p:sld>
</file>

<file path=ppt/theme/theme1.xml><?xml version="1.0" encoding="utf-8"?>
<a:theme xmlns:a="http://schemas.openxmlformats.org/drawingml/2006/main" name="JuxtaposeVTI">
  <a:themeElements>
    <a:clrScheme name="Juxtapose">
      <a:dk1>
        <a:sysClr val="windowText" lastClr="000000"/>
      </a:dk1>
      <a:lt1>
        <a:sysClr val="window" lastClr="FFFFFF"/>
      </a:lt1>
      <a:dk2>
        <a:srgbClr val="3F3F3F"/>
      </a:dk2>
      <a:lt2>
        <a:srgbClr val="F8F7F5"/>
      </a:lt2>
      <a:accent1>
        <a:srgbClr val="F99700"/>
      </a:accent1>
      <a:accent2>
        <a:srgbClr val="00BAC7"/>
      </a:accent2>
      <a:accent3>
        <a:srgbClr val="FF5C21"/>
      </a:accent3>
      <a:accent4>
        <a:srgbClr val="6F7EFD"/>
      </a:accent4>
      <a:accent5>
        <a:srgbClr val="ACACAC"/>
      </a:accent5>
      <a:accent6>
        <a:srgbClr val="737373"/>
      </a:accent6>
      <a:hlink>
        <a:srgbClr val="0099FF"/>
      </a:hlink>
      <a:folHlink>
        <a:srgbClr val="868686"/>
      </a:folHlink>
    </a:clrScheme>
    <a:fontScheme name="Custom 167">
      <a:majorFont>
        <a:latin typeface="Franklin Gothic Demi Cond"/>
        <a:ea typeface=""/>
        <a:cs typeface=""/>
      </a:majorFont>
      <a:minorFont>
        <a:latin typeface="Franklin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xtaposeVTI" id="{FBDCC3B4-6EA8-442A-B697-43C068E31FE3}" vid="{090F2E09-E4E2-4F71-A70E-279F5A0D9E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5922</TotalTime>
  <Words>244</Words>
  <Application>Microsoft Office PowerPoint</Application>
  <PresentationFormat>Grand écran</PresentationFormat>
  <Paragraphs>27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Franklin Gothic Demi Cond</vt:lpstr>
      <vt:lpstr>Franklin Gothic Medium</vt:lpstr>
      <vt:lpstr>Wingdings</vt:lpstr>
      <vt:lpstr>JuxtaposeVTI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Boostez votre entreprise : les secrets d'un pilotage opérationnel réussi</dc:title>
  <dc:creator>Ulrich DOUILLY</dc:creator>
  <cp:lastModifiedBy>ulric douilly</cp:lastModifiedBy>
  <cp:revision>19</cp:revision>
  <cp:lastPrinted>2024-01-14T12:03:33Z</cp:lastPrinted>
  <dcterms:created xsi:type="dcterms:W3CDTF">2023-12-26T15:15:19Z</dcterms:created>
  <dcterms:modified xsi:type="dcterms:W3CDTF">2024-02-09T11:06:39Z</dcterms:modified>
</cp:coreProperties>
</file>